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307" r:id="rId2"/>
    <p:sldId id="308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4" r:id="rId13"/>
    <p:sldId id="295" r:id="rId14"/>
    <p:sldId id="298" r:id="rId15"/>
    <p:sldId id="296" r:id="rId16"/>
    <p:sldId id="299" r:id="rId17"/>
    <p:sldId id="297" r:id="rId18"/>
    <p:sldId id="300" r:id="rId19"/>
    <p:sldId id="304" r:id="rId20"/>
    <p:sldId id="301" r:id="rId21"/>
    <p:sldId id="305" r:id="rId22"/>
    <p:sldId id="306" r:id="rId23"/>
    <p:sldId id="292" r:id="rId24"/>
    <p:sldId id="293" r:id="rId25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27"/>
  </p:normalViewPr>
  <p:slideViewPr>
    <p:cSldViewPr snapToGrid="0" snapToObjects="1">
      <p:cViewPr varScale="1">
        <p:scale>
          <a:sx n="99" d="100"/>
          <a:sy n="99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2E0DC-A034-4848-84C4-DCA3F11C8923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7B2A9-42A1-4C47-A8E1-82DBBD3415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038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34B64-FCCA-5947-9F0A-7FACAE56585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89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8BF8D-84AA-FC47-BC38-429CCF0DC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70F1E6-939D-044A-86DF-075E66B2B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E5822-402E-F24A-855B-9F3DA3E28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E53A-63CF-4544-9806-0B3E89E1F2A1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FB503-0267-D847-BAE3-6B376BB8D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74E44-3D51-BD40-88BE-652C901F3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2E1-6EA8-C544-AB54-4E7A8241E1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093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1271F-D290-8D44-8FC8-E63093949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A87FC5-B468-1D44-A7F6-7B4D020339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0FCED-E4B7-3345-9597-6E0225585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E53A-63CF-4544-9806-0B3E89E1F2A1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620D-3492-314E-88BA-02A24D9B4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94091-690F-8546-A34F-BD66F0E94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2E1-6EA8-C544-AB54-4E7A8241E1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693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4CE0F9-C7DC-164C-8AB3-1E2E4C4EB4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973268-28A7-C642-AB29-F04F3D866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1A7E0-275B-7146-BD11-F07339566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E53A-63CF-4544-9806-0B3E89E1F2A1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886FC-D4D6-C349-8194-CE72FFFB2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A4CD0-33DE-6142-A738-96D29835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2E1-6EA8-C544-AB54-4E7A8241E1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371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F13B3B-4E43-1140-B380-A79CC56B386B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F9090-A5C7-084A-B1A6-A08C84334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81CC4-A791-4948-80B5-7EE0D9B03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33400"/>
            <a:ext cx="12192000" cy="632459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86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B7164-5C56-E340-A017-27DC55C2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F9018-CD77-7846-A8DD-658714F9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291B2-D9A6-004B-9DF1-83FF56A95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E53A-63CF-4544-9806-0B3E89E1F2A1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B37CE-CC74-634C-A8A4-A78A66A2B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9CEE9-437E-4B48-A0FD-AA4AB925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2E1-6EA8-C544-AB54-4E7A8241E1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408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7766-B365-0D45-A428-B5D260791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291DA-0AF3-FF43-8E68-CE770C5643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8C751F-51D2-9B4C-9BFA-E5ABCCEF9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B21FF5-27A2-504C-8C1D-D537DD89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E53A-63CF-4544-9806-0B3E89E1F2A1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3731D0-15A8-5B4A-BCF7-B341A137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22599-9A7F-554A-AB27-ECC87F38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2E1-6EA8-C544-AB54-4E7A8241E1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589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755C8-F6BE-3F4F-A865-FC13F6186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EE12B-3A66-E94A-84AF-D3BED0943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3E2768-F93C-0141-947D-96BC43856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F35DD2-54D9-3349-B5F8-FD188AC3D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745D30-D0EE-BA41-B9EA-717DBB2295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A9DB0C-8878-4A48-A7E5-D74B32ABD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E53A-63CF-4544-9806-0B3E89E1F2A1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E2BB54-4279-6941-94C0-007B1656B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D1F4C0-2C8C-6A4C-8F1C-3E064C6F1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2E1-6EA8-C544-AB54-4E7A8241E1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50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CFEA1-0BB5-E345-9B65-81CE6A1F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41A48A-E7C2-4645-B98B-71DFC6A2E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E53A-63CF-4544-9806-0B3E89E1F2A1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C58B6-4FD1-284B-ACD1-58BDCC6F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7FECB-0848-8B46-8187-20A3E769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2E1-6EA8-C544-AB54-4E7A8241E1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043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23E10F-3CDF-2547-8111-985652998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E53A-63CF-4544-9806-0B3E89E1F2A1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91A849-54D5-6847-97A7-4157A29D6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9ED6E-0A45-BD4A-ADCD-3E692314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2E1-6EA8-C544-AB54-4E7A8241E1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336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AC8A-A289-AE45-B443-AE7B689B1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E15A2-0152-4943-BAA9-913631A21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4CB8F-9385-B34A-B553-3E91C237C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2EECD-EA38-3B45-8D97-FDFADFD9C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E53A-63CF-4544-9806-0B3E89E1F2A1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BF9002-3435-984E-B04F-C5E9132F9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EF460-A7EF-C44F-8198-5D397C03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2E1-6EA8-C544-AB54-4E7A8241E1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516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CD79-4BE0-D544-BDC1-F046580B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B9696E-61A8-1D4E-AC90-C6E341EEAD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741E45-E7AC-E749-AFAC-42D6A6F75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CC598-E0C2-0C41-8255-34D89C5AA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E53A-63CF-4544-9806-0B3E89E1F2A1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CFE1D-D7AD-2040-96D3-F676BC3BF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779F6-8CF2-704F-8F6E-3535DD29C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D62E1-6EA8-C544-AB54-4E7A8241E1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36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D90B1B-3E67-924F-9956-8F38B214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AB639-6601-BD44-A978-B9CDE6102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78017-28BD-1444-AE7C-C364C4AC6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DE53A-63CF-4544-9806-0B3E89E1F2A1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BC2FB-B42B-F547-A9CD-9681D5E06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D2965-4C79-274C-ABDE-AE90C41A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D62E1-6EA8-C544-AB54-4E7A8241E1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895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E21A3-3592-ED4D-9E20-117DEFFF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16.2 Translation Software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D5F1-5E0B-A34E-91B8-4055162A65D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/>
          </a:solidFill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Show understanding of how an interpreter can execute programs without producing a translated version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Show understanding of the various stages in the compilation of a program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Show understanding of how the grammar of a language can be expressed using syntax diagrams or Backus-Naur Form (BNF) notation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Show understanding of how Reverse Polish Notation (RPN) can be used to carry out the evaluation of expressions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Including lexical analysis, syntax analysis, code generation and </a:t>
            </a:r>
            <a:r>
              <a:rPr lang="en-US" dirty="0" err="1"/>
              <a:t>optimisation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60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Intermediate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This looks at your code and breaks it down so it uses 3 addresses even if your original code has more. </a:t>
            </a:r>
          </a:p>
          <a:p>
            <a:endParaRPr lang="en-GB" dirty="0"/>
          </a:p>
          <a:p>
            <a:r>
              <a:rPr lang="en-GB" dirty="0"/>
              <a:t>Our original code is y := 2 * x + 4 </a:t>
            </a:r>
          </a:p>
          <a:p>
            <a:r>
              <a:rPr lang="en-GB" dirty="0"/>
              <a:t>This code is acceptable as it only uses 3 addresses. 2, x and 4</a:t>
            </a:r>
          </a:p>
          <a:p>
            <a:endParaRPr lang="en-GB" dirty="0"/>
          </a:p>
          <a:p>
            <a:r>
              <a:rPr lang="en-GB" dirty="0"/>
              <a:t>If we have (example from course book)</a:t>
            </a:r>
          </a:p>
          <a:p>
            <a:r>
              <a:rPr lang="en-GB" dirty="0"/>
              <a:t>y := a + (b * c </a:t>
            </a:r>
            <a:r>
              <a:rPr lang="mr-IN" dirty="0"/>
              <a:t>–</a:t>
            </a:r>
            <a:r>
              <a:rPr lang="en-GB" dirty="0"/>
              <a:t> d) / e</a:t>
            </a:r>
          </a:p>
          <a:p>
            <a:endParaRPr lang="en-GB" dirty="0"/>
          </a:p>
          <a:p>
            <a:r>
              <a:rPr lang="en-GB" dirty="0"/>
              <a:t>We need to get it down to 3 addresses </a:t>
            </a:r>
          </a:p>
          <a:p>
            <a:r>
              <a:rPr lang="en-GB" dirty="0"/>
              <a:t>temp := b * c</a:t>
            </a:r>
          </a:p>
          <a:p>
            <a:r>
              <a:rPr lang="en-GB" dirty="0"/>
              <a:t>temp := temp </a:t>
            </a:r>
            <a:r>
              <a:rPr lang="mr-IN" dirty="0"/>
              <a:t>–</a:t>
            </a:r>
            <a:r>
              <a:rPr lang="en-GB" dirty="0"/>
              <a:t> d</a:t>
            </a:r>
          </a:p>
          <a:p>
            <a:r>
              <a:rPr lang="en-GB" dirty="0"/>
              <a:t>temp := temp / e</a:t>
            </a:r>
            <a:br>
              <a:rPr lang="en-GB" dirty="0"/>
            </a:br>
            <a:r>
              <a:rPr lang="en-GB" dirty="0"/>
              <a:t>y := a + temp </a:t>
            </a:r>
          </a:p>
        </p:txBody>
      </p:sp>
    </p:spTree>
    <p:extLst>
      <p:ext uri="{BB962C8B-B14F-4D97-AF65-F5344CB8AC3E}">
        <p14:creationId xmlns:p14="http://schemas.microsoft.com/office/powerpoint/2010/main" val="2518458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Backus-Naur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Named after John Backus and Peter Naur. Its also called BNF. </a:t>
            </a:r>
          </a:p>
          <a:p>
            <a:r>
              <a:rPr lang="en-GB" dirty="0"/>
              <a:t>It</a:t>
            </a:r>
            <a:r>
              <a:rPr lang="mr-IN" dirty="0"/>
              <a:t>’</a:t>
            </a:r>
            <a:r>
              <a:rPr lang="en-GB" dirty="0"/>
              <a:t>s a way to have grammar in your code. </a:t>
            </a:r>
          </a:p>
          <a:p>
            <a:r>
              <a:rPr lang="en-GB" dirty="0"/>
              <a:t>It’s a meta-language </a:t>
            </a:r>
          </a:p>
          <a:p>
            <a:endParaRPr lang="en-GB" dirty="0"/>
          </a:p>
          <a:p>
            <a:r>
              <a:rPr lang="en-GB" dirty="0"/>
              <a:t>A language that helps you describe the rules of another language </a:t>
            </a:r>
          </a:p>
          <a:p>
            <a:endParaRPr lang="en-GB" dirty="0"/>
          </a:p>
          <a:p>
            <a:r>
              <a:rPr lang="en-GB" dirty="0"/>
              <a:t>Example:</a:t>
            </a:r>
          </a:p>
          <a:p>
            <a:r>
              <a:rPr lang="en-GB" dirty="0"/>
              <a:t>Its incorrect to say: “you? hi, how are” </a:t>
            </a:r>
          </a:p>
          <a:p>
            <a:r>
              <a:rPr lang="en-GB" dirty="0"/>
              <a:t>Correct grammar is: “hi, how are you?”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5189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226E-7354-F847-ADB8-A1CEFCCA5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BNF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83EE3-4292-E44E-9B2C-D679EEA51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Example:</a:t>
            </a:r>
          </a:p>
          <a:p>
            <a:r>
              <a:rPr lang="en-US" dirty="0"/>
              <a:t>Your name is Bruce Wayne and your birthdate is 18 September 1983</a:t>
            </a:r>
          </a:p>
          <a:p>
            <a:endParaRPr lang="en-US" dirty="0"/>
          </a:p>
          <a:p>
            <a:r>
              <a:rPr lang="en-US" dirty="0"/>
              <a:t>Your User ID is BruceWayne18091983 </a:t>
            </a:r>
          </a:p>
          <a:p>
            <a:endParaRPr lang="en-US" dirty="0"/>
          </a:p>
          <a:p>
            <a:r>
              <a:rPr lang="en-US" dirty="0"/>
              <a:t>In BNF it will be written as:</a:t>
            </a:r>
          </a:p>
          <a:p>
            <a:endParaRPr lang="en-US" dirty="0"/>
          </a:p>
          <a:p>
            <a:r>
              <a:rPr lang="en-US" dirty="0"/>
              <a:t>&lt;User ID&gt; ::= &lt;FirstName&gt;&lt;FamilyName&gt;&lt;DateOfBirth&gt;</a:t>
            </a:r>
          </a:p>
          <a:p>
            <a:endParaRPr lang="en-US" dirty="0"/>
          </a:p>
          <a:p>
            <a:r>
              <a:rPr lang="en-US" dirty="0"/>
              <a:t>What if I write this:</a:t>
            </a:r>
          </a:p>
          <a:p>
            <a:r>
              <a:rPr lang="en-US" dirty="0"/>
              <a:t>&lt;User ID&gt; ::= &lt;FirstName&gt;|&lt;FamilyName&gt;|&lt;DateOfBirth&gt;</a:t>
            </a:r>
          </a:p>
          <a:p>
            <a:r>
              <a:rPr lang="en-US" dirty="0"/>
              <a:t>What’s the difference? </a:t>
            </a:r>
          </a:p>
          <a:p>
            <a:r>
              <a:rPr lang="en-US" dirty="0"/>
              <a:t>The vertical line | </a:t>
            </a:r>
          </a:p>
          <a:p>
            <a:endParaRPr lang="en-US" dirty="0"/>
          </a:p>
          <a:p>
            <a:r>
              <a:rPr lang="en-US" dirty="0"/>
              <a:t>BNF uses many symbols to mean stuff. BUT they are not universally standard.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053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7B1F-8F64-FE4D-B381-8B09CB5D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BNF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7BE2E-1AFD-F948-9F11-59CAE7C0E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 &gt;  	means can be described as</a:t>
            </a:r>
          </a:p>
          <a:p>
            <a:r>
              <a:rPr lang="en-US" dirty="0"/>
              <a:t>::=  	means the thing on the left of this is made up by the things from the right </a:t>
            </a:r>
          </a:p>
          <a:p>
            <a:r>
              <a:rPr lang="en-US" dirty="0"/>
              <a:t>| 	means or </a:t>
            </a:r>
          </a:p>
          <a:p>
            <a:r>
              <a:rPr lang="en-US" dirty="0"/>
              <a:t>*	means the thing may happen or not happen </a:t>
            </a:r>
          </a:p>
          <a:p>
            <a:r>
              <a:rPr lang="en-US" dirty="0"/>
              <a:t>{ } 	means anything inside must be grouped together </a:t>
            </a:r>
          </a:p>
          <a:p>
            <a:r>
              <a:rPr lang="en-US" dirty="0"/>
              <a:t>[ ] 	means anything inside is optional </a:t>
            </a:r>
          </a:p>
          <a:p>
            <a:r>
              <a:rPr lang="en-US" dirty="0"/>
              <a:t> 	means a space (empty space)</a:t>
            </a:r>
          </a:p>
          <a:p>
            <a:r>
              <a:rPr lang="en-US" dirty="0"/>
              <a:t>_ 	also means a space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276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75203-4B67-5245-8AB7-B25C233F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Task: Write the following in BNF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3F3B0-C2F8-334D-B373-B5DAF79F6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username must:</a:t>
            </a:r>
          </a:p>
          <a:p>
            <a:r>
              <a:rPr lang="en-US" dirty="0"/>
              <a:t>Start with one upper case letter from A to E</a:t>
            </a:r>
          </a:p>
          <a:p>
            <a:r>
              <a:rPr lang="en-US" dirty="0"/>
              <a:t>Then it should have two numbers from 0 to 9</a:t>
            </a:r>
          </a:p>
          <a:p>
            <a:r>
              <a:rPr lang="en-US" dirty="0"/>
              <a:t>Then it should have three lower case letters from f to k </a:t>
            </a:r>
          </a:p>
          <a:p>
            <a:r>
              <a:rPr lang="en-US" dirty="0"/>
              <a:t>Then it should have a symbol from  ? ! * &amp; ^ £ $ </a:t>
            </a:r>
          </a:p>
          <a:p>
            <a:endParaRPr lang="en-US" dirty="0"/>
          </a:p>
          <a:p>
            <a:r>
              <a:rPr lang="en-US" dirty="0"/>
              <a:t>&lt;Username&gt; ::= &lt;UpperCase&gt;&lt;Number&gt;&lt;Number&gt;&lt;LowerCase&gt;&lt;Symbol&gt;</a:t>
            </a:r>
          </a:p>
          <a:p>
            <a:r>
              <a:rPr lang="en-US" dirty="0"/>
              <a:t>But you have to say what is &lt;UpperCase&gt;…..</a:t>
            </a:r>
          </a:p>
          <a:p>
            <a:r>
              <a:rPr lang="en-US" dirty="0"/>
              <a:t>&lt;UpperCase&gt; ::= A|B|C|D|E</a:t>
            </a:r>
          </a:p>
          <a:p>
            <a:r>
              <a:rPr lang="en-US" dirty="0"/>
              <a:t>&lt;Number&gt; ::= 0|1|2|3|4|5|6|7|8|9</a:t>
            </a:r>
          </a:p>
          <a:p>
            <a:r>
              <a:rPr lang="en-US" dirty="0"/>
              <a:t>&lt;Lowercase&gt;::= f|g|h|i|j|k</a:t>
            </a:r>
          </a:p>
          <a:p>
            <a:r>
              <a:rPr lang="en-US" dirty="0"/>
              <a:t>&lt;Symbol&gt; ::= ?|!|*|&amp;|^|£|$</a:t>
            </a:r>
          </a:p>
        </p:txBody>
      </p:sp>
    </p:spTree>
    <p:extLst>
      <p:ext uri="{BB962C8B-B14F-4D97-AF65-F5344CB8AC3E}">
        <p14:creationId xmlns:p14="http://schemas.microsoft.com/office/powerpoint/2010/main" val="255529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7214-4A55-FB47-86C0-60CF8B935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Back-End Synthesis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251CF-B5A0-9441-A805-7743A8EB7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front end can show if there are syntax errors</a:t>
            </a:r>
          </a:p>
          <a:p>
            <a:endParaRPr lang="en-US" dirty="0"/>
          </a:p>
          <a:p>
            <a:r>
              <a:rPr lang="en-US" dirty="0"/>
              <a:t>But the back end of your program will show a list of these errors</a:t>
            </a:r>
          </a:p>
          <a:p>
            <a:r>
              <a:rPr lang="en-US" dirty="0"/>
              <a:t>Not only will it show a list of the errors but also where the error is and an explanation of the error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90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E4C6-13DD-2E4F-ACFA-35A2AB6F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Back-End Synthesis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ECC359-1611-AE46-812E-721B59FAD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you can see line 1 is written correctly  and line 2 looks different </a:t>
            </a:r>
          </a:p>
          <a:p>
            <a:endParaRPr lang="en-US" dirty="0"/>
          </a:p>
          <a:p>
            <a:r>
              <a:rPr lang="en-US" dirty="0"/>
              <a:t>But its only when you run the program when it says what line the error is and what the error is. </a:t>
            </a:r>
          </a:p>
          <a:p>
            <a:endParaRPr lang="en-US" dirty="0"/>
          </a:p>
          <a:p>
            <a:r>
              <a:rPr lang="en-US" dirty="0"/>
              <a:t>That’s the back-end synthesis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F3B531-CA1A-394A-BB23-BDD34B48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900" y="0"/>
            <a:ext cx="6769100" cy="6616700"/>
          </a:xfrm>
          <a:prstGeom prst="rect">
            <a:avLst/>
          </a:prstGeom>
        </p:spPr>
      </p:pic>
      <p:sp>
        <p:nvSpPr>
          <p:cNvPr id="11" name="Left Arrow 10">
            <a:extLst>
              <a:ext uri="{FF2B5EF4-FFF2-40B4-BE49-F238E27FC236}">
                <a16:creationId xmlns:a16="http://schemas.microsoft.com/office/drawing/2014/main" id="{12EDF5B9-B42D-8A4A-B186-A32FBE845245}"/>
              </a:ext>
            </a:extLst>
          </p:cNvPr>
          <p:cNvSpPr/>
          <p:nvPr/>
        </p:nvSpPr>
        <p:spPr>
          <a:xfrm>
            <a:off x="8037094" y="4491790"/>
            <a:ext cx="1844842" cy="336884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8AA8DF5F-31C4-1042-A3D3-801128A1D396}"/>
              </a:ext>
            </a:extLst>
          </p:cNvPr>
          <p:cNvSpPr/>
          <p:nvPr/>
        </p:nvSpPr>
        <p:spPr>
          <a:xfrm>
            <a:off x="8317831" y="5201654"/>
            <a:ext cx="1844842" cy="336884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852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7BF11-90DC-B44B-96FC-24A69145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else?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4EAE6-7BFD-A54B-A1D1-7AD9E2304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Backus-Naur Form – BNF</a:t>
            </a:r>
          </a:p>
          <a:p>
            <a:pPr marL="514350" indent="-514350">
              <a:buAutoNum type="arabicPeriod"/>
            </a:pPr>
            <a:r>
              <a:rPr lang="en-US" dirty="0"/>
              <a:t>A way to show the grammar rules of a language </a:t>
            </a:r>
          </a:p>
          <a:p>
            <a:endParaRPr lang="en-US" dirty="0"/>
          </a:p>
          <a:p>
            <a:r>
              <a:rPr lang="en-US" dirty="0"/>
              <a:t>Back-End Synthesis </a:t>
            </a:r>
          </a:p>
          <a:p>
            <a:pPr marL="514350" indent="-514350">
              <a:buAutoNum type="arabicPeriod"/>
            </a:pPr>
            <a:r>
              <a:rPr lang="en-US" dirty="0"/>
              <a:t>Says what the error is </a:t>
            </a:r>
          </a:p>
          <a:p>
            <a:pPr marL="514350" indent="-514350">
              <a:buAutoNum type="arabicPeriod"/>
            </a:pPr>
            <a:r>
              <a:rPr lang="en-US" dirty="0"/>
              <a:t>Says where the error is </a:t>
            </a:r>
          </a:p>
          <a:p>
            <a:endParaRPr lang="en-US" dirty="0"/>
          </a:p>
          <a:p>
            <a:r>
              <a:rPr lang="en-US" dirty="0"/>
              <a:t>Another two things are RPN and infix</a:t>
            </a:r>
          </a:p>
        </p:txBody>
      </p:sp>
    </p:spTree>
    <p:extLst>
      <p:ext uri="{BB962C8B-B14F-4D97-AF65-F5344CB8AC3E}">
        <p14:creationId xmlns:p14="http://schemas.microsoft.com/office/powerpoint/2010/main" val="743183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B817-DB45-1B4A-9F4D-A8BB63431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RPN and infix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2A93B-ACF8-CC49-BAB2-BB463AF8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RPN stands for Reverse Polish Notation</a:t>
            </a:r>
          </a:p>
          <a:p>
            <a:r>
              <a:rPr lang="en-US" dirty="0"/>
              <a:t>Infix is what we normally use. </a:t>
            </a:r>
          </a:p>
          <a:p>
            <a:endParaRPr lang="en-US" dirty="0"/>
          </a:p>
          <a:p>
            <a:r>
              <a:rPr lang="en-US" dirty="0"/>
              <a:t>If you want 3 plus 5 and then multiply that result with the result of 7 minus two, what will you write?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3 + 5 * 7 – 2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2. (3+5) * (7-2) </a:t>
            </a:r>
          </a:p>
          <a:p>
            <a:endParaRPr lang="en-US" dirty="0"/>
          </a:p>
          <a:p>
            <a:r>
              <a:rPr lang="en-US" dirty="0"/>
              <a:t>The second one, the one we’ve all learnt and used since babies is called the infix method. </a:t>
            </a:r>
          </a:p>
        </p:txBody>
      </p:sp>
    </p:spTree>
    <p:extLst>
      <p:ext uri="{BB962C8B-B14F-4D97-AF65-F5344CB8AC3E}">
        <p14:creationId xmlns:p14="http://schemas.microsoft.com/office/powerpoint/2010/main" val="929439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E2138-9A9A-5E46-A4A0-770A8E1B2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D2E6B-6E73-624C-8D3E-2C6B040F1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 left to right </a:t>
            </a:r>
          </a:p>
          <a:p>
            <a:r>
              <a:rPr lang="en-US" dirty="0"/>
              <a:t>Uses brackets and parentheses to define what operations to do with what numbers </a:t>
            </a:r>
          </a:p>
          <a:p>
            <a:r>
              <a:rPr lang="en-US" dirty="0"/>
              <a:t>Has order of preference (BODMAS) </a:t>
            </a:r>
          </a:p>
          <a:p>
            <a:endParaRPr lang="en-US" dirty="0"/>
          </a:p>
          <a:p>
            <a:r>
              <a:rPr lang="en-US" dirty="0"/>
              <a:t>Reverse Polish Notation RPN </a:t>
            </a:r>
          </a:p>
          <a:p>
            <a:r>
              <a:rPr lang="en-US" dirty="0"/>
              <a:t>Read left to right </a:t>
            </a:r>
          </a:p>
          <a:p>
            <a:r>
              <a:rPr lang="en-US" dirty="0"/>
              <a:t>Removes brackets and parentheses</a:t>
            </a:r>
          </a:p>
          <a:p>
            <a:r>
              <a:rPr lang="en-US" dirty="0"/>
              <a:t>The order is from left to right</a:t>
            </a:r>
          </a:p>
          <a:p>
            <a:r>
              <a:rPr lang="en-US" dirty="0"/>
              <a:t>The numbers on the left are called a stack (don’t confuse this with file stack)</a:t>
            </a:r>
          </a:p>
        </p:txBody>
      </p:sp>
    </p:spTree>
    <p:extLst>
      <p:ext uri="{BB962C8B-B14F-4D97-AF65-F5344CB8AC3E}">
        <p14:creationId xmlns:p14="http://schemas.microsoft.com/office/powerpoint/2010/main" val="4230879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E21A3-3592-ED4D-9E20-117DEFFF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Today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D5F1-5E0B-A34E-91B8-4055162A65D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/>
          </a:solidFill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Show understanding of how an interpreter can execute programs without producing a translated version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Show understanding of the various stages in the compilation of a program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Show understanding of how the grammar of a language can be expressed using syntax diagrams or Backus-Naur Form (BNF) notation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Show understanding of how Reverse Polish Notation (RPN) can be used to carry out the evaluation of expressions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Including lexical analysis, syntax analysis, code generation and </a:t>
            </a:r>
            <a:r>
              <a:rPr lang="en-US" dirty="0" err="1"/>
              <a:t>optimisation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Understand: What is BNF</a:t>
            </a:r>
          </a:p>
          <a:p>
            <a:endParaRPr lang="en-US" dirty="0"/>
          </a:p>
          <a:p>
            <a:r>
              <a:rPr lang="en-US" dirty="0"/>
              <a:t>Able: Use BNF</a:t>
            </a:r>
          </a:p>
          <a:p>
            <a:endParaRPr lang="en-US" dirty="0"/>
          </a:p>
          <a:p>
            <a:r>
              <a:rPr lang="en-US" dirty="0"/>
              <a:t>Answer: What are the stages of translation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9526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AC735-E32D-BA4B-B3AC-D242BC834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RPN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769ED-6140-8E40-A251-DF856C8D8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(3+5) * (7-2) is infix</a:t>
            </a:r>
          </a:p>
          <a:p>
            <a:r>
              <a:rPr lang="en-US" dirty="0"/>
              <a:t>In RPN we must:</a:t>
            </a:r>
          </a:p>
          <a:p>
            <a:pPr marL="514350" indent="-514350">
              <a:buAutoNum type="arabicPeriod"/>
            </a:pPr>
            <a:r>
              <a:rPr lang="en-US" dirty="0"/>
              <a:t>Remove the brackets </a:t>
            </a:r>
          </a:p>
          <a:p>
            <a:pPr marL="514350" indent="-514350">
              <a:buAutoNum type="arabicPeriod"/>
            </a:pPr>
            <a:r>
              <a:rPr lang="en-US" dirty="0"/>
              <a:t>Write the numbers on the left of the operation </a:t>
            </a:r>
          </a:p>
          <a:p>
            <a:endParaRPr lang="en-US" dirty="0"/>
          </a:p>
          <a:p>
            <a:r>
              <a:rPr lang="en-US" dirty="0"/>
              <a:t>So (3+5) in infix will become 3 5 + in RPN. The 3 and 5 are in a stack</a:t>
            </a:r>
          </a:p>
          <a:p>
            <a:endParaRPr lang="en-US" dirty="0"/>
          </a:p>
          <a:p>
            <a:r>
              <a:rPr lang="en-US" dirty="0"/>
              <a:t>(3+5) * (7-2) in RPN is:</a:t>
            </a:r>
          </a:p>
          <a:p>
            <a:r>
              <a:rPr lang="en-US" dirty="0"/>
              <a:t>3 5 + 7 2 - *</a:t>
            </a:r>
          </a:p>
          <a:p>
            <a:endParaRPr lang="en-US" dirty="0"/>
          </a:p>
          <a:p>
            <a:r>
              <a:rPr lang="en-US" dirty="0"/>
              <a:t>Three and Five add Seven and Two minus then multiply </a:t>
            </a:r>
          </a:p>
          <a:p>
            <a:r>
              <a:rPr lang="en-US" dirty="0"/>
              <a:t>Three and Five are in a stack then the Seven and Two are in another stack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70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DF26-3933-564B-9210-FA70D630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1395-1F91-5D45-9A78-9490FF63C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any infix formula and give to someone to make RPN</a:t>
            </a:r>
          </a:p>
          <a:p>
            <a:endParaRPr lang="en-US" dirty="0"/>
          </a:p>
          <a:p>
            <a:r>
              <a:rPr lang="en-US" dirty="0"/>
              <a:t>If you want: </a:t>
            </a:r>
          </a:p>
          <a:p>
            <a:r>
              <a:rPr lang="en-US" dirty="0"/>
              <a:t>The examples on page 298, 299 and 300 of your coursebook can be done </a:t>
            </a:r>
          </a:p>
        </p:txBody>
      </p:sp>
    </p:spTree>
    <p:extLst>
      <p:ext uri="{BB962C8B-B14F-4D97-AF65-F5344CB8AC3E}">
        <p14:creationId xmlns:p14="http://schemas.microsoft.com/office/powerpoint/2010/main" val="2631873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Students must have something to take with them</a:t>
            </a:r>
          </a:p>
          <a:p>
            <a:r>
              <a:rPr lang="en-GB" dirty="0"/>
              <a:t>No more than 10 minutes </a:t>
            </a:r>
          </a:p>
          <a:p>
            <a:r>
              <a:rPr lang="en-GB" dirty="0"/>
              <a:t>Must have examples</a:t>
            </a:r>
          </a:p>
          <a:p>
            <a:r>
              <a:rPr lang="en-GB" dirty="0"/>
              <a:t>Computer less presentation</a:t>
            </a:r>
          </a:p>
          <a:p>
            <a:r>
              <a:rPr lang="en-GB" dirty="0"/>
              <a:t> </a:t>
            </a:r>
          </a:p>
          <a:p>
            <a:r>
              <a:rPr lang="en-GB" dirty="0"/>
              <a:t>Topics: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Lexical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Syntax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Semantic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intermediate code is made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BNF with example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Back end synthesis stages of a compiler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Reverse Polish Notation (RPN)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Stacks and RPN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6020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935467-7499-B648-AB51-759F5E77C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 rot="5400000">
            <a:off x="-910771" y="-428171"/>
            <a:ext cx="8196942" cy="63754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" t="4840" r="53200"/>
          <a:stretch/>
        </p:blipFill>
        <p:spPr>
          <a:xfrm rot="5400000">
            <a:off x="6582933" y="1248934"/>
            <a:ext cx="3851031" cy="736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3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934265-AC5D-4244-9FF9-0F1F6F1B8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9608/03/SP/15 Q4</a:t>
            </a:r>
          </a:p>
          <a:p>
            <a:r>
              <a:rPr lang="en-GB" dirty="0"/>
              <a:t>9608/31/MJ/16 Q4</a:t>
            </a:r>
          </a:p>
          <a:p>
            <a:r>
              <a:rPr lang="en-GB" dirty="0"/>
              <a:t>9608/31/MH/16 Q3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6606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Compiler vs Interpreter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All HLL (High Level Language) must be translated</a:t>
            </a:r>
          </a:p>
          <a:p>
            <a:r>
              <a:rPr lang="en-GB" dirty="0"/>
              <a:t>Either using a compiler or interpreter</a:t>
            </a:r>
          </a:p>
          <a:p>
            <a:endParaRPr lang="en-GB" dirty="0"/>
          </a:p>
          <a:p>
            <a:r>
              <a:rPr lang="en-GB" dirty="0"/>
              <a:t>Interpreter:</a:t>
            </a:r>
          </a:p>
          <a:p>
            <a:r>
              <a:rPr lang="en-GB" dirty="0"/>
              <a:t>Reads one line</a:t>
            </a:r>
          </a:p>
          <a:p>
            <a:r>
              <a:rPr lang="en-GB" dirty="0"/>
              <a:t>Translates one line</a:t>
            </a:r>
          </a:p>
          <a:p>
            <a:r>
              <a:rPr lang="en-GB" dirty="0"/>
              <a:t>Executes one line</a:t>
            </a:r>
          </a:p>
          <a:p>
            <a:r>
              <a:rPr lang="en-GB" dirty="0"/>
              <a:t>Repeat</a:t>
            </a:r>
          </a:p>
          <a:p>
            <a:endParaRPr lang="en-GB" dirty="0"/>
          </a:p>
          <a:p>
            <a:r>
              <a:rPr lang="en-GB" dirty="0"/>
              <a:t>Compiler</a:t>
            </a:r>
          </a:p>
          <a:p>
            <a:r>
              <a:rPr lang="en-GB" dirty="0"/>
              <a:t>Read all the code</a:t>
            </a:r>
          </a:p>
          <a:p>
            <a:r>
              <a:rPr lang="en-GB" dirty="0"/>
              <a:t>Translate all the code</a:t>
            </a:r>
          </a:p>
          <a:p>
            <a:r>
              <a:rPr lang="en-GB" dirty="0"/>
              <a:t>Execute all the code </a:t>
            </a:r>
          </a:p>
          <a:p>
            <a:endParaRPr lang="en-GB" dirty="0"/>
          </a:p>
          <a:p>
            <a:r>
              <a:rPr lang="en-GB" dirty="0"/>
              <a:t>The way they do it is very simple, just full of terminology. </a:t>
            </a:r>
          </a:p>
        </p:txBody>
      </p:sp>
    </p:spTree>
    <p:extLst>
      <p:ext uri="{BB962C8B-B14F-4D97-AF65-F5344CB8AC3E}">
        <p14:creationId xmlns:p14="http://schemas.microsoft.com/office/powerpoint/2010/main" val="3340060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Compiler and interpreter (kind of)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r>
              <a:rPr lang="en-GB" dirty="0"/>
              <a:t>A compiler has a front end and a back end. </a:t>
            </a:r>
          </a:p>
          <a:p>
            <a:endParaRPr lang="en-GB" dirty="0"/>
          </a:p>
          <a:p>
            <a:r>
              <a:rPr lang="en-GB" dirty="0"/>
              <a:t>The front end:</a:t>
            </a:r>
          </a:p>
          <a:p>
            <a:r>
              <a:rPr lang="en-GB" dirty="0"/>
              <a:t>You type in code in a HLL </a:t>
            </a:r>
          </a:p>
          <a:p>
            <a:r>
              <a:rPr lang="en-GB" dirty="0"/>
              <a:t>The compiler reads the code</a:t>
            </a:r>
          </a:p>
          <a:p>
            <a:r>
              <a:rPr lang="en-GB" dirty="0"/>
              <a:t>Analyses the code</a:t>
            </a:r>
          </a:p>
          <a:p>
            <a:r>
              <a:rPr lang="en-GB" dirty="0"/>
              <a:t>Makes intermediate code. This is code that has the same meaning as your source code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back end:</a:t>
            </a:r>
          </a:p>
          <a:p>
            <a:r>
              <a:rPr lang="en-GB" dirty="0"/>
              <a:t>Takes the intermediate code </a:t>
            </a:r>
          </a:p>
          <a:p>
            <a:r>
              <a:rPr lang="en-GB" dirty="0"/>
              <a:t>Synthesise its</a:t>
            </a:r>
          </a:p>
          <a:p>
            <a:r>
              <a:rPr lang="en-GB" dirty="0"/>
              <a:t>Creates object code</a:t>
            </a:r>
          </a:p>
          <a:p>
            <a:endParaRPr lang="en-GB" dirty="0"/>
          </a:p>
          <a:p>
            <a:r>
              <a:rPr lang="en-GB" dirty="0"/>
              <a:t>An interpreter almost does the same thing but:</a:t>
            </a:r>
          </a:p>
          <a:p>
            <a:r>
              <a:rPr lang="en-GB" dirty="0"/>
              <a:t>You type in code in a HLL</a:t>
            </a:r>
          </a:p>
          <a:p>
            <a:r>
              <a:rPr lang="en-GB" dirty="0"/>
              <a:t>Interpreter reads the code</a:t>
            </a:r>
          </a:p>
          <a:p>
            <a:r>
              <a:rPr lang="en-GB" dirty="0"/>
              <a:t>Analysis the code </a:t>
            </a:r>
          </a:p>
          <a:p>
            <a:r>
              <a:rPr lang="en-GB" dirty="0"/>
              <a:t>Makes intermediate code</a:t>
            </a:r>
          </a:p>
          <a:p>
            <a:r>
              <a:rPr lang="en-GB" dirty="0"/>
              <a:t>Interpret and executes code </a:t>
            </a:r>
          </a:p>
          <a:p>
            <a:r>
              <a:rPr lang="en-GB" dirty="0"/>
              <a:t>Goes back to reading </a:t>
            </a:r>
          </a:p>
        </p:txBody>
      </p:sp>
    </p:spTree>
    <p:extLst>
      <p:ext uri="{BB962C8B-B14F-4D97-AF65-F5344CB8AC3E}">
        <p14:creationId xmlns:p14="http://schemas.microsoft.com/office/powerpoint/2010/main" val="3217135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Diagram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blue box shows an interpreter. </a:t>
            </a:r>
          </a:p>
          <a:p>
            <a:r>
              <a:rPr lang="en-GB" dirty="0"/>
              <a:t>The red shows compiler 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7" t="20435" r="34253" b="9572"/>
          <a:stretch/>
        </p:blipFill>
        <p:spPr>
          <a:xfrm rot="5550976">
            <a:off x="4674348" y="-1529079"/>
            <a:ext cx="3224534" cy="106194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54668" y="1936817"/>
            <a:ext cx="6617732" cy="3379297"/>
          </a:xfrm>
          <a:prstGeom prst="rect">
            <a:avLst/>
          </a:prstGeom>
          <a:noFill/>
          <a:ln w="2063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50151" y="1646366"/>
            <a:ext cx="11891697" cy="4138972"/>
          </a:xfrm>
          <a:prstGeom prst="rect">
            <a:avLst/>
          </a:prstGeom>
          <a:noFill/>
          <a:ln w="2063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514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does a compiler actually translate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front end has 4 stages to analyse and produce intermediate code:</a:t>
            </a:r>
          </a:p>
          <a:p>
            <a:endParaRPr lang="en-GB" dirty="0"/>
          </a:p>
          <a:p>
            <a:r>
              <a:rPr lang="en-GB" dirty="0"/>
              <a:t>Lexical analysis </a:t>
            </a:r>
          </a:p>
          <a:p>
            <a:r>
              <a:rPr lang="en-GB" dirty="0"/>
              <a:t>Syntax analysis</a:t>
            </a:r>
          </a:p>
          <a:p>
            <a:r>
              <a:rPr lang="en-GB" dirty="0"/>
              <a:t>Semantic analysis </a:t>
            </a:r>
          </a:p>
          <a:p>
            <a:r>
              <a:rPr lang="en-GB" dirty="0"/>
              <a:t>Intermediate code generation </a:t>
            </a:r>
          </a:p>
        </p:txBody>
      </p:sp>
    </p:spTree>
    <p:extLst>
      <p:ext uri="{BB962C8B-B14F-4D97-AF65-F5344CB8AC3E}">
        <p14:creationId xmlns:p14="http://schemas.microsoft.com/office/powerpoint/2010/main" val="631295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Lexical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GB" sz="2000" dirty="0"/>
              <a:t>Each part of your HLL code is broken down into smaller parts called tokens. </a:t>
            </a:r>
          </a:p>
          <a:p>
            <a:r>
              <a:rPr lang="en-GB" sz="2000" dirty="0"/>
              <a:t>Each token is categorised </a:t>
            </a:r>
          </a:p>
          <a:p>
            <a:r>
              <a:rPr lang="en-GB" sz="2000" dirty="0"/>
              <a:t>And a symbol table is used. This table has the data type and value for each identifier. </a:t>
            </a:r>
          </a:p>
          <a:p>
            <a:endParaRPr lang="en-GB" sz="2000" dirty="0"/>
          </a:p>
          <a:p>
            <a:r>
              <a:rPr lang="en-GB" sz="2000" dirty="0"/>
              <a:t>So : Dim Batman As Int = 316; </a:t>
            </a:r>
          </a:p>
          <a:p>
            <a:endParaRPr lang="en-GB" sz="2000" dirty="0"/>
          </a:p>
          <a:p>
            <a:r>
              <a:rPr lang="en-GB" sz="2000" dirty="0"/>
              <a:t>This is broken into 7 tokens</a:t>
            </a:r>
          </a:p>
          <a:p>
            <a:r>
              <a:rPr lang="en-GB" sz="2000" dirty="0"/>
              <a:t>Dim</a:t>
            </a:r>
          </a:p>
          <a:p>
            <a:r>
              <a:rPr lang="en-GB" sz="2000" dirty="0"/>
              <a:t>Batman</a:t>
            </a:r>
          </a:p>
          <a:p>
            <a:r>
              <a:rPr lang="en-GB" sz="2000" dirty="0"/>
              <a:t>As </a:t>
            </a:r>
          </a:p>
          <a:p>
            <a:r>
              <a:rPr lang="en-GB" sz="2000" dirty="0"/>
              <a:t>Int </a:t>
            </a:r>
          </a:p>
          <a:p>
            <a:r>
              <a:rPr lang="en-GB" sz="2000" dirty="0"/>
              <a:t>= </a:t>
            </a:r>
          </a:p>
          <a:p>
            <a:r>
              <a:rPr lang="en-GB" sz="2000" dirty="0"/>
              <a:t>316 </a:t>
            </a:r>
          </a:p>
          <a:p>
            <a:r>
              <a:rPr lang="en-GB" sz="2000" dirty="0"/>
              <a:t>; </a:t>
            </a:r>
          </a:p>
          <a:p>
            <a:r>
              <a:rPr lang="en-GB" sz="2000" dirty="0"/>
              <a:t>Keywords are recognised by the analyser (Dim, As, Int)</a:t>
            </a:r>
          </a:p>
          <a:p>
            <a:r>
              <a:rPr lang="en-GB" sz="2000" dirty="0"/>
              <a:t>Characters ( = and ; ) are treated as individual tokens.</a:t>
            </a:r>
          </a:p>
          <a:p>
            <a:r>
              <a:rPr lang="en-GB" sz="2000" dirty="0"/>
              <a:t>But if you see := then that is one token not two. Its as special case</a:t>
            </a:r>
          </a:p>
          <a:p>
            <a:endParaRPr lang="en-GB" sz="2000" dirty="0"/>
          </a:p>
          <a:p>
            <a:r>
              <a:rPr lang="en-GB" sz="2000" dirty="0"/>
              <a:t>For lexical analysis the analyser must know all the components that could be possibly be written. 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891715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Syntax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Sometimes called parsing</a:t>
            </a:r>
          </a:p>
          <a:p>
            <a:r>
              <a:rPr lang="en-GB" dirty="0"/>
              <a:t>Makes a syntax tree, sometimes called parse t</a:t>
            </a:r>
          </a:p>
          <a:p>
            <a:endParaRPr lang="en-GB" dirty="0"/>
          </a:p>
          <a:p>
            <a:r>
              <a:rPr lang="en-GB" dirty="0"/>
              <a:t>The example in the course book shows:</a:t>
            </a:r>
          </a:p>
          <a:p>
            <a:endParaRPr lang="en-GB" dirty="0"/>
          </a:p>
          <a:p>
            <a:r>
              <a:rPr lang="en-GB" dirty="0"/>
              <a:t>y := 2 * x + 4 </a:t>
            </a:r>
          </a:p>
          <a:p>
            <a:endParaRPr lang="en-GB" dirty="0"/>
          </a:p>
          <a:p>
            <a:r>
              <a:rPr lang="en-GB" dirty="0"/>
              <a:t>You can see the lowest level of the tree does has the 2</a:t>
            </a:r>
            <a:br>
              <a:rPr lang="en-GB" dirty="0"/>
            </a:br>
            <a:r>
              <a:rPr lang="en-GB" dirty="0"/>
              <a:t>and the x </a:t>
            </a:r>
          </a:p>
          <a:p>
            <a:endParaRPr lang="en-GB" dirty="0"/>
          </a:p>
          <a:p>
            <a:r>
              <a:rPr lang="en-GB" dirty="0"/>
              <a:t>These move up and get multiplied. </a:t>
            </a:r>
          </a:p>
          <a:p>
            <a:r>
              <a:rPr lang="en-GB" dirty="0"/>
              <a:t>Then we introduce the 4</a:t>
            </a:r>
          </a:p>
          <a:p>
            <a:r>
              <a:rPr lang="en-GB" dirty="0"/>
              <a:t>Then we move up to + </a:t>
            </a:r>
          </a:p>
          <a:p>
            <a:r>
              <a:rPr lang="en-GB" dirty="0"/>
              <a:t>Introduce y at this time also</a:t>
            </a:r>
          </a:p>
          <a:p>
            <a:r>
              <a:rPr lang="en-GB" dirty="0"/>
              <a:t>Move up for the :=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Try making a parse tree for a := b + (c * 9)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23" t="7435" b="69231"/>
          <a:stretch/>
        </p:blipFill>
        <p:spPr>
          <a:xfrm rot="5400000">
            <a:off x="7769316" y="1825187"/>
            <a:ext cx="4567283" cy="315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86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Semantic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third stage. </a:t>
            </a:r>
          </a:p>
          <a:p>
            <a:r>
              <a:rPr lang="en-GB" dirty="0"/>
              <a:t>This is where you have to find the meaning of the code.</a:t>
            </a:r>
          </a:p>
          <a:p>
            <a:endParaRPr lang="en-GB" dirty="0"/>
          </a:p>
          <a:p>
            <a:r>
              <a:rPr lang="en-GB" dirty="0"/>
              <a:t>It looks at your parse tree and any attributes within it, it will record them on a symbol table. </a:t>
            </a:r>
          </a:p>
          <a:p>
            <a:endParaRPr lang="en-GB" dirty="0"/>
          </a:p>
          <a:p>
            <a:r>
              <a:rPr lang="en-GB" dirty="0"/>
              <a:t>Things such as values, data types and such like are stored.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6866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1549</Words>
  <Application>Microsoft Macintosh PowerPoint</Application>
  <PresentationFormat>Widescreen</PresentationFormat>
  <Paragraphs>254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16.2 Translation Software </vt:lpstr>
      <vt:lpstr>Today</vt:lpstr>
      <vt:lpstr>Compiler vs Interpreter </vt:lpstr>
      <vt:lpstr>Compiler and interpreter (kind of)</vt:lpstr>
      <vt:lpstr>Diagram</vt:lpstr>
      <vt:lpstr>How does a compiler actually translate</vt:lpstr>
      <vt:lpstr>Lexical analysis </vt:lpstr>
      <vt:lpstr>Syntax analysis </vt:lpstr>
      <vt:lpstr>Semantic analysis </vt:lpstr>
      <vt:lpstr>Intermediate Code</vt:lpstr>
      <vt:lpstr>Backus-Naur Form</vt:lpstr>
      <vt:lpstr>BNF</vt:lpstr>
      <vt:lpstr>BNF Symbols</vt:lpstr>
      <vt:lpstr>Task: Write the following in BNF</vt:lpstr>
      <vt:lpstr>Back-End Synthesis </vt:lpstr>
      <vt:lpstr>Back-End Synthesis </vt:lpstr>
      <vt:lpstr>What else?</vt:lpstr>
      <vt:lpstr>RPN and infix</vt:lpstr>
      <vt:lpstr>infix</vt:lpstr>
      <vt:lpstr>RPN example</vt:lpstr>
      <vt:lpstr>Task</vt:lpstr>
      <vt:lpstr>Task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16.2 Translation Software </dc:title>
  <dc:creator>amar anwar</dc:creator>
  <cp:lastModifiedBy>amar anwar</cp:lastModifiedBy>
  <cp:revision>1</cp:revision>
  <dcterms:created xsi:type="dcterms:W3CDTF">2020-07-23T04:07:47Z</dcterms:created>
  <dcterms:modified xsi:type="dcterms:W3CDTF">2020-07-23T04:12:33Z</dcterms:modified>
</cp:coreProperties>
</file>